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8"/>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309" r:id="rId25"/>
    <p:sldId id="287" r:id="rId26"/>
    <p:sldId id="296" r:id="rId27"/>
    <p:sldId id="304" r:id="rId28"/>
    <p:sldId id="282" r:id="rId29"/>
    <p:sldId id="300" r:id="rId30"/>
    <p:sldId id="297" r:id="rId31"/>
    <p:sldId id="298" r:id="rId32"/>
    <p:sldId id="302" r:id="rId33"/>
    <p:sldId id="301" r:id="rId34"/>
    <p:sldId id="303" r:id="rId35"/>
    <p:sldId id="299" r:id="rId36"/>
    <p:sldId id="268" r:id="rId37"/>
    <p:sldId id="286" r:id="rId38"/>
    <p:sldId id="305" r:id="rId39"/>
    <p:sldId id="306" r:id="rId40"/>
    <p:sldId id="281" r:id="rId41"/>
    <p:sldId id="285" r:id="rId42"/>
    <p:sldId id="269" r:id="rId43"/>
    <p:sldId id="275" r:id="rId44"/>
    <p:sldId id="280" r:id="rId45"/>
    <p:sldId id="264" r:id="rId46"/>
    <p:sldId id="26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74" d="100"/>
          <a:sy n="74" d="100"/>
        </p:scale>
        <p:origin x="-1640" y="-104"/>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ie.microsoft.com/testdrive/HTML5/CORSUploa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baseline="0" dirty="0" smtClean="0"/>
          </a:p>
          <a:p>
            <a:endParaRPr lang="en-US" baseline="0" dirty="0" smtClean="0"/>
          </a:p>
          <a:p>
            <a:r>
              <a:rPr lang="en-US" baseline="0" dirty="0" err="1" smtClean="0"/>
              <a:t>Socks.js</a:t>
            </a:r>
            <a:endParaRPr lang="en-US" baseline="0" dirty="0" smtClean="0"/>
          </a:p>
          <a:p>
            <a:r>
              <a:rPr lang="en-US" baseline="0" dirty="0" err="1" smtClean="0"/>
              <a:t>Socket.io</a:t>
            </a:r>
            <a:endParaRPr lang="en-US" baseline="0" dirty="0" smtClean="0"/>
          </a:p>
          <a:p>
            <a:r>
              <a:rPr lang="en-US" baseline="0" dirty="0" err="1" smtClean="0"/>
              <a:t>Engine.io</a:t>
            </a:r>
            <a:endParaRPr lang="en-US" baseline="0" dirty="0" smtClean="0"/>
          </a:p>
          <a:p>
            <a:r>
              <a:rPr lang="en-US" baseline="0" dirty="0" err="1" smtClean="0"/>
              <a:t>signalR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r>
              <a:rPr lang="en-US" baseline="0" dirty="0" smtClean="0"/>
              <a:t>.</a:t>
            </a:r>
          </a:p>
          <a:p>
            <a:endParaRPr lang="en-US" baseline="0" dirty="0" smtClean="0"/>
          </a:p>
          <a:p>
            <a:r>
              <a:rPr lang="en-US" baseline="0" dirty="0" smtClean="0"/>
              <a:t>5.1k characters of text in local storage</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a:t>
            </a:r>
            <a:r>
              <a:rPr lang="en-US" baseline="0" dirty="0" smtClean="0"/>
              <a:t>.</a:t>
            </a:r>
          </a:p>
          <a:p>
            <a:endParaRPr lang="en-US" baseline="0" dirty="0" smtClean="0"/>
          </a:p>
          <a:p>
            <a:pPr marL="171450" indent="-171450">
              <a:buFont typeface="Arial"/>
              <a:buChar char="•"/>
            </a:pPr>
            <a:r>
              <a:rPr lang="en-US" dirty="0" smtClean="0"/>
              <a:t>It's a key/value store. Values can be objects, and keys can be a property of those objects.</a:t>
            </a:r>
          </a:p>
          <a:p>
            <a:pPr marL="171450" indent="-171450">
              <a:buFont typeface="Arial"/>
              <a:buChar char="•"/>
            </a:pPr>
            <a:r>
              <a:rPr lang="en-US" dirty="0" smtClean="0"/>
              <a:t>It uses a transaction model - so each operation is tied to a transaction, including reads. (There are three transaction modes: read-only, read/write, and </a:t>
            </a:r>
            <a:r>
              <a:rPr lang="en-US" dirty="0" err="1" smtClean="0"/>
              <a:t>versionchange</a:t>
            </a:r>
            <a:r>
              <a:rPr lang="en-US" dirty="0" smtClean="0"/>
              <a:t>)</a:t>
            </a:r>
          </a:p>
          <a:p>
            <a:pPr marL="171450" indent="-171450">
              <a:buFont typeface="Arial"/>
              <a:buChar char="•"/>
            </a:pPr>
            <a:r>
              <a:rPr lang="en-US" dirty="0" smtClean="0"/>
              <a:t>You can create indexes (using any of the properties on the stored objects) for searching and sorting.</a:t>
            </a:r>
          </a:p>
          <a:p>
            <a:pPr marL="171450" indent="-171450">
              <a:buFont typeface="Arial"/>
              <a:buChar char="•"/>
            </a:pPr>
            <a:r>
              <a:rPr lang="en-US" dirty="0" smtClean="0"/>
              <a:t>The spec defines an asynchronous and synchronous API, though no major browser has implemented the synchronous version yet.</a:t>
            </a:r>
          </a:p>
          <a:p>
            <a:pPr marL="171450" indent="-171450">
              <a:buFont typeface="Arial"/>
              <a:buChar char="•"/>
            </a:pPr>
            <a:endParaRPr lang="en-US" dirty="0" smtClean="0"/>
          </a:p>
          <a:p>
            <a:pPr marL="171450" indent="-171450">
              <a:buFont typeface="Arial"/>
              <a:buChar char="•"/>
            </a:pPr>
            <a:r>
              <a:rPr lang="en-US" dirty="0" smtClean="0"/>
              <a:t>Firefox currently allows a site to use up to 50MB</a:t>
            </a:r>
          </a:p>
          <a:p>
            <a:pPr marL="171450" indent="-171450">
              <a:buFont typeface="Arial"/>
              <a:buChar char="•"/>
            </a:pPr>
            <a:r>
              <a:rPr lang="en-US" dirty="0" smtClean="0"/>
              <a:t>IE 10 will allow up to a whopping 250MB</a:t>
            </a:r>
          </a:p>
          <a:p>
            <a:pPr marL="171450" indent="-171450">
              <a:buFont typeface="Arial"/>
              <a:buChar char="•"/>
            </a:pPr>
            <a:r>
              <a:rPr lang="en-US" dirty="0" smtClean="0"/>
              <a:t>One</a:t>
            </a:r>
            <a:r>
              <a:rPr lang="en-US" baseline="0" dirty="0" smtClean="0"/>
              <a:t> </a:t>
            </a:r>
            <a:r>
              <a:rPr lang="en-US" baseline="0" dirty="0" err="1" smtClean="0"/>
              <a:t>dev</a:t>
            </a:r>
            <a:r>
              <a:rPr lang="en-US" baseline="0" dirty="0" smtClean="0"/>
              <a:t> got Chrome to 400MB before it crashed….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a:t>
            </a:r>
            <a:endParaRPr lang="en-US" baseline="0" dirty="0" smtClean="0"/>
          </a:p>
          <a:p>
            <a:endParaRPr lang="en-US" baseline="0" dirty="0" smtClean="0"/>
          </a:p>
          <a:p>
            <a:r>
              <a:rPr lang="en-US" baseline="0" dirty="0" smtClean="0"/>
              <a:t>Local Storage</a:t>
            </a:r>
          </a:p>
          <a:p>
            <a:r>
              <a:rPr lang="en-US" baseline="0" dirty="0" smtClean="0"/>
              <a:t>http://</a:t>
            </a:r>
            <a:r>
              <a:rPr lang="en-US" baseline="0" dirty="0" err="1" smtClean="0"/>
              <a:t>jsfiddle.net</a:t>
            </a:r>
            <a:r>
              <a:rPr lang="en-US" baseline="0" dirty="0" smtClean="0"/>
              <a:t>/ifandelse/NPKUJ/light/</a:t>
            </a:r>
          </a:p>
          <a:p>
            <a:endParaRPr lang="en-US" baseline="0" dirty="0" smtClean="0"/>
          </a:p>
          <a:p>
            <a:r>
              <a:rPr lang="en-US" baseline="0" dirty="0" err="1" smtClean="0"/>
              <a:t>IndexedDB</a:t>
            </a:r>
            <a:endParaRPr lang="en-US" baseline="0" dirty="0" smtClean="0"/>
          </a:p>
          <a:p>
            <a:r>
              <a:rPr lang="en-US" baseline="0" dirty="0" smtClean="0"/>
              <a:t>http://</a:t>
            </a:r>
            <a:r>
              <a:rPr lang="en-US" baseline="0" dirty="0" err="1" smtClean="0"/>
              <a:t>jsfiddle.net</a:t>
            </a:r>
            <a:r>
              <a:rPr lang="en-US" baseline="0" dirty="0" smtClean="0"/>
              <a:t>/ifandelse/f5mNW/light/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Dragstart</a:t>
            </a:r>
            <a:r>
              <a:rPr lang="en-US" dirty="0" smtClean="0"/>
              <a:t> - Fired on an element when a drag is started.</a:t>
            </a:r>
          </a:p>
          <a:p>
            <a:endParaRPr lang="en-US" dirty="0" smtClean="0"/>
          </a:p>
          <a:p>
            <a:r>
              <a:rPr lang="en-US" dirty="0" err="1" smtClean="0"/>
              <a:t>Dragenter</a:t>
            </a:r>
            <a:r>
              <a:rPr lang="en-US" dirty="0" smtClean="0"/>
              <a:t> - Fired when the mouse is first moved over an element while a drag is occurring. A listener for this event should indicate whether a drop is allowed over this location.</a:t>
            </a:r>
          </a:p>
          <a:p>
            <a:endParaRPr lang="en-US" dirty="0" smtClean="0"/>
          </a:p>
          <a:p>
            <a:r>
              <a:rPr lang="en-US" dirty="0" err="1" smtClean="0"/>
              <a:t>Dragover</a:t>
            </a:r>
            <a:r>
              <a:rPr lang="en-US" dirty="0" smtClean="0"/>
              <a:t> - This event is fired as the mouse is moved over an element when a drag is occurring.</a:t>
            </a:r>
          </a:p>
          <a:p>
            <a:endParaRPr lang="en-US" dirty="0" smtClean="0"/>
          </a:p>
          <a:p>
            <a:r>
              <a:rPr lang="en-US" dirty="0" err="1" smtClean="0"/>
              <a:t>Dragleave</a:t>
            </a:r>
            <a:r>
              <a:rPr lang="en-US" dirty="0" smtClean="0"/>
              <a:t> - This event is fired when the mouse leaves an element while a drag is occurring.</a:t>
            </a:r>
          </a:p>
          <a:p>
            <a:endParaRPr lang="en-US" dirty="0" smtClean="0"/>
          </a:p>
          <a:p>
            <a:r>
              <a:rPr lang="en-US" dirty="0" smtClean="0"/>
              <a:t>Drop - The drop event is fired on the element where the drop occurred at the end of the drag operation.</a:t>
            </a:r>
          </a:p>
          <a:p>
            <a:endParaRPr lang="en-US" dirty="0" smtClean="0"/>
          </a:p>
          <a:p>
            <a:r>
              <a:rPr lang="en-US" dirty="0" err="1" smtClean="0"/>
              <a:t>Dragend</a:t>
            </a:r>
            <a:r>
              <a:rPr lang="en-US" dirty="0" smtClean="0"/>
              <a:t> - The source of the drag will receive a </a:t>
            </a:r>
            <a:r>
              <a:rPr lang="en-US" dirty="0" err="1" smtClean="0"/>
              <a:t>dragend</a:t>
            </a:r>
            <a:r>
              <a:rPr lang="en-US" dirty="0" smtClean="0"/>
              <a:t> event when the drag operation is complete, whether it was successful or not.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target “droppable” element would need</a:t>
            </a:r>
            <a:r>
              <a:rPr lang="en-US" baseline="0" dirty="0" smtClean="0"/>
              <a:t> a listener for a </a:t>
            </a:r>
            <a:r>
              <a:rPr lang="en-US" baseline="0" dirty="0" err="1" smtClean="0"/>
              <a:t>dragover</a:t>
            </a:r>
            <a:r>
              <a:rPr lang="en-US" baseline="0" dirty="0" smtClean="0"/>
              <a:t> and/or </a:t>
            </a:r>
            <a:r>
              <a:rPr lang="en-US" baseline="0" dirty="0" err="1" smtClean="0"/>
              <a:t>dragenter</a:t>
            </a:r>
            <a:r>
              <a:rPr lang="en-US" baseline="0" dirty="0" smtClean="0"/>
              <a:t> event and indicate in the handler whether or not a drop is allowed</a:t>
            </a:r>
          </a:p>
          <a:p>
            <a:endParaRPr lang="en-US" baseline="0" dirty="0" smtClean="0"/>
          </a:p>
          <a:p>
            <a:r>
              <a:rPr lang="en-US" dirty="0" smtClean="0"/>
              <a:t>The </a:t>
            </a:r>
            <a:r>
              <a:rPr lang="en-US" dirty="0" err="1" smtClean="0"/>
              <a:t>DataTransfer</a:t>
            </a:r>
            <a:r>
              <a:rPr lang="en-US" dirty="0" smtClean="0"/>
              <a:t> object is used to hold the data that is being dragged during a drag and drop operation. </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30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31</a:t>
            </a:fld>
            <a:endParaRPr lang="en-US"/>
          </a:p>
        </p:txBody>
      </p:sp>
    </p:spTree>
    <p:extLst>
      <p:ext uri="{BB962C8B-B14F-4D97-AF65-F5344CB8AC3E}">
        <p14:creationId xmlns:p14="http://schemas.microsoft.com/office/powerpoint/2010/main" val="147556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smtClean="0"/>
          </a:p>
          <a:p>
            <a:pPr marL="0" indent="0">
              <a:buNone/>
            </a:pPr>
            <a:r>
              <a:rPr lang="en-US" dirty="0" smtClean="0"/>
              <a:t>https://</a:t>
            </a:r>
            <a:r>
              <a:rPr lang="en-US" dirty="0" err="1" smtClean="0"/>
              <a:t>developer.mozilla.org</a:t>
            </a:r>
            <a:r>
              <a:rPr lang="en-US" dirty="0" smtClean="0"/>
              <a:t>/</a:t>
            </a:r>
            <a:r>
              <a:rPr lang="en-US" dirty="0" err="1" smtClean="0"/>
              <a:t>ms</a:t>
            </a:r>
            <a:r>
              <a:rPr lang="en-US" dirty="0" smtClean="0"/>
              <a:t>/demos/detail/crop-puzzle/launch</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pushState</a:t>
            </a:r>
            <a:r>
              <a:rPr lang="en-US" baseline="0" dirty="0" smtClean="0"/>
              <a:t>(data, title, </a:t>
            </a:r>
            <a:r>
              <a:rPr lang="en-US" baseline="0" dirty="0" err="1" smtClean="0"/>
              <a:t>url</a:t>
            </a:r>
            <a:r>
              <a:rPr lang="en-US" baseline="0" dirty="0" smtClean="0"/>
              <a:t>) // data is structured clone so it can be an object or string,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HTML5 </a:t>
            </a:r>
            <a:r>
              <a:rPr lang="en-US" baseline="0" dirty="0" smtClean="0"/>
              <a:t>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FF currently ignores the title </a:t>
            </a:r>
            <a:r>
              <a:rPr lang="en-US" baseline="0" dirty="0" err="1" smtClean="0"/>
              <a:t>param</a:t>
            </a:r>
            <a:r>
              <a:rPr lang="en-US" baseline="0" dirty="0" smtClean="0"/>
              <a:t> (#2)</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popstate</a:t>
            </a:r>
            <a:r>
              <a:rPr lang="en-US" baseline="0" dirty="0" smtClean="0"/>
              <a:t> event is fired when the active history entry changes. If the history entry being activated was created by a call to </a:t>
            </a:r>
            <a:r>
              <a:rPr lang="en-US" baseline="0" dirty="0" err="1" smtClean="0"/>
              <a:t>history.pushState</a:t>
            </a:r>
            <a:r>
              <a:rPr lang="en-US" baseline="0" dirty="0" smtClean="0"/>
              <a:t>() or was affected by a call to </a:t>
            </a:r>
            <a:r>
              <a:rPr lang="en-US" baseline="0" dirty="0" err="1" smtClean="0"/>
              <a:t>history.replaceState</a:t>
            </a:r>
            <a:r>
              <a:rPr lang="en-US" baseline="0" dirty="0" smtClean="0"/>
              <a:t>(), the </a:t>
            </a:r>
            <a:r>
              <a:rPr lang="en-US" baseline="0" dirty="0" err="1" smtClean="0"/>
              <a:t>popstate</a:t>
            </a:r>
            <a:r>
              <a:rPr lang="en-US" baseline="0" dirty="0" smtClean="0"/>
              <a:t> event's state property contains a copy of the history entry's state object.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PARTIAL support in Safari 5+</a:t>
            </a:r>
          </a:p>
          <a:p>
            <a:endParaRPr lang="en-US" dirty="0" smtClean="0"/>
          </a:p>
          <a:p>
            <a:r>
              <a:rPr lang="en-US" dirty="0" smtClean="0"/>
              <a:t>Android support in 2.2</a:t>
            </a:r>
            <a:r>
              <a:rPr lang="en-US" baseline="0" dirty="0" smtClean="0"/>
              <a:t> and 2.3, then again in  4.2+</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35</a:t>
            </a:fld>
            <a:endParaRPr lang="en-US"/>
          </a:p>
        </p:txBody>
      </p:sp>
    </p:spTree>
    <p:extLst>
      <p:ext uri="{BB962C8B-B14F-4D97-AF65-F5344CB8AC3E}">
        <p14:creationId xmlns:p14="http://schemas.microsoft.com/office/powerpoint/2010/main" val="29898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good news is you can fall back to using IP address in older browsers (plus an external geo-</a:t>
            </a:r>
            <a:r>
              <a:rPr lang="en-US" dirty="0" err="1" smtClean="0"/>
              <a:t>ip</a:t>
            </a:r>
            <a:r>
              <a:rPr lang="en-US" dirty="0" smtClean="0"/>
              <a:t> service)</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7</a:t>
            </a:fld>
            <a:endParaRPr lang="en-US"/>
          </a:p>
        </p:txBody>
      </p:sp>
    </p:spTree>
    <p:extLst>
      <p:ext uri="{BB962C8B-B14F-4D97-AF65-F5344CB8AC3E}">
        <p14:creationId xmlns:p14="http://schemas.microsoft.com/office/powerpoint/2010/main" val="2597314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err="1" smtClean="0"/>
              <a:t>fillRect</a:t>
            </a:r>
            <a:r>
              <a:rPr lang="en-US" baseline="0" dirty="0" smtClean="0"/>
              <a:t>(x, y, width</a:t>
            </a:r>
            <a:r>
              <a:rPr lang="en-US" baseline="0" smtClean="0"/>
              <a:t>, height</a:t>
            </a:r>
            <a:r>
              <a:rPr lang="en-US" baseline="0" dirty="0" smtClean="0"/>
              <a:t>);</a:t>
            </a:r>
          </a:p>
          <a:p>
            <a:endParaRPr lang="en-US" baseline="0" dirty="0" smtClean="0"/>
          </a:p>
          <a:p>
            <a:r>
              <a:rPr lang="en-US" dirty="0" smtClean="0"/>
              <a:t>arc(</a:t>
            </a:r>
            <a:r>
              <a:rPr lang="en-US" dirty="0" err="1" smtClean="0"/>
              <a:t>x,y</a:t>
            </a:r>
            <a:r>
              <a:rPr lang="en-US" dirty="0" smtClean="0"/>
              <a:t>, radius,</a:t>
            </a:r>
            <a:r>
              <a:rPr lang="en-US" baseline="0" dirty="0" smtClean="0"/>
              <a:t> </a:t>
            </a:r>
            <a:r>
              <a:rPr lang="en-US" dirty="0" err="1" smtClean="0"/>
              <a:t>startAngle</a:t>
            </a:r>
            <a:r>
              <a:rPr lang="en-US" dirty="0" smtClean="0"/>
              <a:t>, </a:t>
            </a:r>
            <a:r>
              <a:rPr lang="en-US" dirty="0" err="1" smtClean="0"/>
              <a:t>endAngle</a:t>
            </a:r>
            <a:r>
              <a:rPr lang="en-US" dirty="0" smtClean="0"/>
              <a:t>, anticlockwise [optional</a:t>
            </a:r>
            <a:r>
              <a:rPr lang="en-US" baseline="0" dirty="0" smtClean="0"/>
              <a:t> </a:t>
            </a:r>
            <a:r>
              <a:rPr lang="en-US" baseline="0" dirty="0" err="1" smtClean="0"/>
              <a:t>bool</a:t>
            </a:r>
            <a:r>
              <a:rPr lang="en-US" baseline="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though that </a:t>
            </a:r>
            <a:r>
              <a:rPr lang="en-US" dirty="0" err="1" smtClean="0"/>
              <a:t>FlashCanvas</a:t>
            </a:r>
            <a:r>
              <a:rPr lang="en-US" dirty="0" smtClean="0"/>
              <a:t> brings canvas “</a:t>
            </a:r>
            <a:r>
              <a:rPr lang="en-US" dirty="0" err="1" smtClean="0"/>
              <a:t>polyfill</a:t>
            </a:r>
            <a:r>
              <a:rPr lang="en-US" dirty="0" smtClean="0"/>
              <a:t>” support to IE 8</a:t>
            </a:r>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11</a:t>
            </a:fld>
            <a:endParaRPr lang="en-US"/>
          </a:p>
        </p:txBody>
      </p:sp>
    </p:spTree>
    <p:extLst>
      <p:ext uri="{BB962C8B-B14F-4D97-AF65-F5344CB8AC3E}">
        <p14:creationId xmlns:p14="http://schemas.microsoft.com/office/powerpoint/2010/main" val="54455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smtClean="0"/>
          </a:p>
          <a:p>
            <a:endParaRPr lang="en-US" dirty="0" smtClean="0"/>
          </a:p>
          <a:p>
            <a:r>
              <a:rPr lang="en-US" dirty="0" smtClean="0"/>
              <a:t>http://</a:t>
            </a:r>
            <a:r>
              <a:rPr lang="en-US" dirty="0" err="1" smtClean="0"/>
              <a:t>kennethjorgensen.com</a:t>
            </a:r>
            <a:r>
              <a:rPr lang="en-US" dirty="0" smtClean="0"/>
              <a:t>/canvas/</a:t>
            </a:r>
            <a:r>
              <a:rPr lang="en-US" dirty="0" err="1" smtClean="0"/>
              <a:t>tree.html</a:t>
            </a:r>
            <a:endParaRPr lang="en-US" dirty="0" smtClean="0"/>
          </a:p>
          <a:p>
            <a:endParaRPr lang="en-US" dirty="0" smtClean="0"/>
          </a:p>
          <a:p>
            <a:r>
              <a:rPr lang="en-US" dirty="0" smtClean="0"/>
              <a:t>http://</a:t>
            </a:r>
            <a:r>
              <a:rPr lang="en-US" dirty="0" err="1" smtClean="0"/>
              <a:t>www.mrspeaker.net</a:t>
            </a:r>
            <a:r>
              <a:rPr lang="en-US" dirty="0" smtClean="0"/>
              <a:t>/</a:t>
            </a:r>
            <a:r>
              <a:rPr lang="en-US" dirty="0" err="1" smtClean="0"/>
              <a:t>dev</a:t>
            </a:r>
            <a:r>
              <a:rPr lang="en-US" dirty="0" smtClean="0"/>
              <a:t>/</a:t>
            </a:r>
            <a:r>
              <a:rPr lang="en-US" dirty="0" err="1" smtClean="0"/>
              <a:t>parcycle</a:t>
            </a:r>
            <a:r>
              <a:rPr lang="en-US" dirty="0" smtClean="0"/>
              <a:t>/</a:t>
            </a:r>
          </a:p>
          <a:p>
            <a:endParaRPr lang="en-US" dirty="0" smtClean="0"/>
          </a:p>
          <a:p>
            <a:r>
              <a:rPr lang="en-US" dirty="0" smtClean="0"/>
              <a:t>https://</a:t>
            </a:r>
            <a:r>
              <a:rPr lang="en-US" dirty="0" err="1" smtClean="0"/>
              <a:t>developer.mozilla.org</a:t>
            </a:r>
            <a:r>
              <a:rPr lang="en-US" dirty="0" smtClean="0"/>
              <a:t>/en-US/demos/detail/</a:t>
            </a:r>
            <a:r>
              <a:rPr lang="en-US" dirty="0" err="1" smtClean="0"/>
              <a:t>zen</a:t>
            </a:r>
            <a:r>
              <a:rPr lang="en-US" dirty="0" smtClean="0"/>
              <a:t>-photon-garden/launch</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github.com/ifandelse/HTML5Workshop" TargetMode="External"/><Relationship Id="rId3" Type="http://schemas.openxmlformats.org/officeDocument/2006/relationships/hyperlink" Target="http://bit.ly/1gaNDZ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06265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122810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smtClean="0">
                          <a:solidFill>
                            <a:srgbClr val="000000"/>
                          </a:solidFill>
                        </a:rPr>
                        <a:t>10</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3"/>
          <a:stretch>
            <a:fillRect/>
          </a:stretch>
        </p:blipFill>
        <p:spPr>
          <a:xfrm>
            <a:off x="716008" y="2574169"/>
            <a:ext cx="1042309" cy="1042309"/>
          </a:xfrm>
          <a:prstGeom prst="rect">
            <a:avLst/>
          </a:prstGeom>
        </p:spPr>
      </p:pic>
      <p:pic>
        <p:nvPicPr>
          <p:cNvPr id="18" name="Picture 17"/>
          <p:cNvPicPr>
            <a:picLocks noChangeAspect="1"/>
          </p:cNvPicPr>
          <p:nvPr/>
        </p:nvPicPr>
        <p:blipFill>
          <a:blip r:embed="rId4"/>
          <a:stretch>
            <a:fillRect/>
          </a:stretch>
        </p:blipFill>
        <p:spPr>
          <a:xfrm>
            <a:off x="3038324" y="2581882"/>
            <a:ext cx="1037771" cy="1037771"/>
          </a:xfrm>
          <a:prstGeom prst="rect">
            <a:avLst/>
          </a:prstGeom>
        </p:spPr>
      </p:pic>
      <p:pic>
        <p:nvPicPr>
          <p:cNvPr id="19" name="Picture 18"/>
          <p:cNvPicPr>
            <a:picLocks noChangeAspect="1"/>
          </p:cNvPicPr>
          <p:nvPr/>
        </p:nvPicPr>
        <p:blipFill>
          <a:blip r:embed="rId5"/>
          <a:stretch>
            <a:fillRect/>
          </a:stretch>
        </p:blipFill>
        <p:spPr>
          <a:xfrm>
            <a:off x="4171650" y="2578707"/>
            <a:ext cx="956731" cy="1040946"/>
          </a:xfrm>
          <a:prstGeom prst="rect">
            <a:avLst/>
          </a:prstGeom>
        </p:spPr>
      </p:pic>
      <p:pic>
        <p:nvPicPr>
          <p:cNvPr id="20" name="Picture 19"/>
          <p:cNvPicPr>
            <a:picLocks noChangeAspect="1"/>
          </p:cNvPicPr>
          <p:nvPr/>
        </p:nvPicPr>
        <p:blipFill>
          <a:blip r:embed="rId6"/>
          <a:stretch>
            <a:fillRect/>
          </a:stretch>
        </p:blipFill>
        <p:spPr>
          <a:xfrm>
            <a:off x="1880809" y="2570240"/>
            <a:ext cx="1046238" cy="1046238"/>
          </a:xfrm>
          <a:prstGeom prst="rect">
            <a:avLst/>
          </a:prstGeom>
        </p:spPr>
      </p:pic>
      <p:pic>
        <p:nvPicPr>
          <p:cNvPr id="21" name="Picture 20"/>
          <p:cNvPicPr>
            <a:picLocks noChangeAspect="1"/>
          </p:cNvPicPr>
          <p:nvPr/>
        </p:nvPicPr>
        <p:blipFill>
          <a:blip r:embed="rId7"/>
          <a:stretch>
            <a:fillRect/>
          </a:stretch>
        </p:blipFill>
        <p:spPr>
          <a:xfrm>
            <a:off x="5256591" y="2580672"/>
            <a:ext cx="1038981" cy="1038981"/>
          </a:xfrm>
          <a:prstGeom prst="rect">
            <a:avLst/>
          </a:prstGeom>
        </p:spPr>
      </p:pic>
      <p:pic>
        <p:nvPicPr>
          <p:cNvPr id="22" name="Picture 21"/>
          <p:cNvPicPr>
            <a:picLocks noChangeAspect="1"/>
          </p:cNvPicPr>
          <p:nvPr/>
        </p:nvPicPr>
        <p:blipFill>
          <a:blip r:embed="rId8"/>
          <a:stretch>
            <a:fillRect/>
          </a:stretch>
        </p:blipFill>
        <p:spPr>
          <a:xfrm>
            <a:off x="7027332" y="2914712"/>
            <a:ext cx="701766" cy="701766"/>
          </a:xfrm>
          <a:prstGeom prst="rect">
            <a:avLst/>
          </a:prstGeom>
        </p:spPr>
      </p:pic>
      <p:pic>
        <p:nvPicPr>
          <p:cNvPr id="23" name="Picture 22"/>
          <p:cNvPicPr>
            <a:picLocks noChangeAspect="1"/>
          </p:cNvPicPr>
          <p:nvPr/>
        </p:nvPicPr>
        <p:blipFill>
          <a:blip r:embed="rId3"/>
          <a:stretch>
            <a:fillRect/>
          </a:stretch>
        </p:blipFill>
        <p:spPr>
          <a:xfrm>
            <a:off x="6366931" y="2992362"/>
            <a:ext cx="624116" cy="624116"/>
          </a:xfrm>
          <a:prstGeom prst="rect">
            <a:avLst/>
          </a:prstGeom>
        </p:spPr>
      </p:pic>
      <p:pic>
        <p:nvPicPr>
          <p:cNvPr id="24" name="Picture 23"/>
          <p:cNvPicPr>
            <a:picLocks noChangeAspect="1"/>
          </p:cNvPicPr>
          <p:nvPr/>
        </p:nvPicPr>
        <p:blipFill>
          <a:blip r:embed="rId7"/>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rgbClr val="FFFFFF"/>
                </a:solidFill>
              </a:rPr>
              <a:t>*Because together we can make JavaScript far more difficult to use than it already is.</a:t>
            </a:r>
            <a:endParaRPr lang="en-US" dirty="0">
              <a:solidFill>
                <a:srgbClr val="FFFFFF"/>
              </a:solidFill>
            </a:endParaRPr>
          </a:p>
        </p:txBody>
      </p:sp>
      <p:sp>
        <p:nvSpPr>
          <p:cNvPr id="2" name="TextBox 1"/>
          <p:cNvSpPr txBox="1"/>
          <p:nvPr/>
        </p:nvSpPr>
        <p:spPr>
          <a:xfrm>
            <a:off x="2112311" y="5123987"/>
            <a:ext cx="4898237" cy="492443"/>
          </a:xfrm>
          <a:prstGeom prst="rect">
            <a:avLst/>
          </a:prstGeom>
          <a:noFill/>
        </p:spPr>
        <p:txBody>
          <a:bodyPr wrap="none" lIns="0" tIns="0" rIns="0" bIns="0" rtlCol="0">
            <a:spAutoFit/>
          </a:bodyPr>
          <a:lstStyle/>
          <a:p>
            <a:pPr algn="ctr"/>
            <a:r>
              <a:rPr lang="en-US" sz="3200" i="1" dirty="0" smtClean="0">
                <a:solidFill>
                  <a:srgbClr val="FFFFFF"/>
                </a:solidFill>
              </a:rPr>
              <a:t>(Actually, it’s not that bad!)</a:t>
            </a: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pic>
        <p:nvPicPr>
          <p:cNvPr id="2" name="Picture 1"/>
          <p:cNvPicPr>
            <a:picLocks noChangeAspect="1"/>
          </p:cNvPicPr>
          <p:nvPr/>
        </p:nvPicPr>
        <p:blipFill>
          <a:blip r:embed="rId3"/>
          <a:stretch>
            <a:fillRect/>
          </a:stretch>
        </p:blipFill>
        <p:spPr>
          <a:xfrm>
            <a:off x="2985471" y="937172"/>
            <a:ext cx="3712146" cy="5806966"/>
          </a:xfrm>
          <a:prstGeom prst="rect">
            <a:avLst/>
          </a:prstGeom>
        </p:spPr>
      </p:pic>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1169693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314614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086057"/>
                <a:gridCol w="728228"/>
                <a:gridCol w="816511"/>
                <a:gridCol w="645925"/>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4.4</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841065" y="2940879"/>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53590896"/>
              </p:ext>
            </p:extLst>
          </p:nvPr>
        </p:nvGraphicFramePr>
        <p:xfrm>
          <a:off x="653145" y="2412276"/>
          <a:ext cx="8100228" cy="1940558"/>
        </p:xfrm>
        <a:graphic>
          <a:graphicData uri="http://schemas.openxmlformats.org/drawingml/2006/table">
            <a:tbl>
              <a:tblPr firstRow="1" bandCol="1">
                <a:tableStyleId>{B301B821-A1FF-4177-AEE7-76D212191A09}</a:tableStyleId>
              </a:tblPr>
              <a:tblGrid>
                <a:gridCol w="1200197"/>
                <a:gridCol w="1225205"/>
                <a:gridCol w="1137691"/>
                <a:gridCol w="1150193"/>
                <a:gridCol w="967001"/>
                <a:gridCol w="772370"/>
                <a:gridCol w="861064"/>
                <a:gridCol w="786507"/>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4.4</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124144" y="2581882"/>
            <a:ext cx="1037771" cy="1037771"/>
          </a:xfrm>
          <a:prstGeom prst="rect">
            <a:avLst/>
          </a:prstGeom>
        </p:spPr>
      </p:pic>
      <p:pic>
        <p:nvPicPr>
          <p:cNvPr id="19" name="Picture 18"/>
          <p:cNvPicPr>
            <a:picLocks noChangeAspect="1"/>
          </p:cNvPicPr>
          <p:nvPr/>
        </p:nvPicPr>
        <p:blipFill>
          <a:blip r:embed="rId4"/>
          <a:stretch>
            <a:fillRect/>
          </a:stretch>
        </p:blipFill>
        <p:spPr>
          <a:xfrm>
            <a:off x="4308962"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325247" y="2580672"/>
            <a:ext cx="1038981" cy="1038981"/>
          </a:xfrm>
          <a:prstGeom prst="rect">
            <a:avLst/>
          </a:prstGeom>
        </p:spPr>
      </p:pic>
      <p:pic>
        <p:nvPicPr>
          <p:cNvPr id="22" name="Picture 21"/>
          <p:cNvPicPr>
            <a:picLocks noChangeAspect="1"/>
          </p:cNvPicPr>
          <p:nvPr/>
        </p:nvPicPr>
        <p:blipFill>
          <a:blip r:embed="rId7"/>
          <a:stretch>
            <a:fillRect/>
          </a:stretch>
        </p:blipFill>
        <p:spPr>
          <a:xfrm>
            <a:off x="7181808"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8029869"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Web Sockets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8802" y="174807"/>
            <a:ext cx="8739871" cy="2622449"/>
          </a:xfrm>
        </p:spPr>
        <p:txBody>
          <a:bodyPr/>
          <a:lstStyle/>
          <a:p>
            <a:r>
              <a:rPr lang="en-US" sz="7200" dirty="0" smtClean="0"/>
              <a:t>Demo</a:t>
            </a:r>
            <a:r>
              <a:rPr lang="en-US" dirty="0" smtClean="0"/>
              <a:t> </a:t>
            </a:r>
          </a:p>
          <a:p>
            <a:r>
              <a:rPr lang="en-US" sz="7200" dirty="0" smtClean="0"/>
              <a:t>– but not yet</a:t>
            </a:r>
            <a:endParaRPr lang="en-US" sz="7200" dirty="0"/>
          </a:p>
        </p:txBody>
      </p:sp>
      <p:sp>
        <p:nvSpPr>
          <p:cNvPr id="3" name="Title 2"/>
          <p:cNvSpPr>
            <a:spLocks noGrp="1"/>
          </p:cNvSpPr>
          <p:nvPr>
            <p:ph type="ctrTitle"/>
          </p:nvPr>
        </p:nvSpPr>
        <p:spPr>
          <a:xfrm>
            <a:off x="984136" y="2932775"/>
            <a:ext cx="6994362" cy="1523494"/>
          </a:xfrm>
        </p:spPr>
        <p:txBody>
          <a:bodyPr/>
          <a:lstStyle/>
          <a:p>
            <a:r>
              <a:rPr lang="en-US" sz="6000" dirty="0" smtClean="0"/>
              <a:t>Workers and </a:t>
            </a:r>
            <a:r>
              <a:rPr lang="en-US" sz="6000" dirty="0" smtClean="0"/>
              <a:t>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018946"/>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2" name="Picture 1"/>
          <p:cNvPicPr>
            <a:picLocks noChangeAspect="1"/>
          </p:cNvPicPr>
          <p:nvPr/>
        </p:nvPicPr>
        <p:blipFill>
          <a:blip r:embed="rId3"/>
          <a:stretch>
            <a:fillRect/>
          </a:stretch>
        </p:blipFill>
        <p:spPr>
          <a:xfrm>
            <a:off x="1595721" y="3964212"/>
            <a:ext cx="5890731" cy="2471797"/>
          </a:xfrm>
          <a:prstGeom prst="rect">
            <a:avLst/>
          </a:prstGeom>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3590937"/>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8</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1435" y="216949"/>
            <a:ext cx="8363938" cy="620683"/>
          </a:xfrm>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456055" y="1550940"/>
            <a:ext cx="8363938" cy="4406847"/>
          </a:xfrm>
        </p:spPr>
        <p:txBody>
          <a:bodyPr/>
          <a:lstStyle/>
          <a:p>
            <a:pPr marL="0" indent="0">
              <a:buNone/>
            </a:pPr>
            <a:r>
              <a:rPr lang="en-US" sz="2200" dirty="0" err="1">
                <a:solidFill>
                  <a:schemeClr val="bg1"/>
                </a:solidFill>
                <a:latin typeface="Lucida Console"/>
                <a:cs typeface="Lucida Console"/>
              </a:rPr>
              <a:t>var</a:t>
            </a:r>
            <a:r>
              <a:rPr lang="en-US" sz="2200" dirty="0">
                <a:solidFill>
                  <a:schemeClr val="bg1"/>
                </a:solidFill>
                <a:latin typeface="Lucida Console"/>
                <a:cs typeface="Lucida Console"/>
              </a:rPr>
              <a:t> request = </a:t>
            </a:r>
            <a:r>
              <a:rPr lang="en-US" sz="2200" dirty="0" err="1">
                <a:solidFill>
                  <a:schemeClr val="bg1"/>
                </a:solidFill>
                <a:latin typeface="Lucida Console"/>
                <a:cs typeface="Lucida Console"/>
              </a:rPr>
              <a:t>indexedDB.open</a:t>
            </a:r>
            <a:r>
              <a:rPr lang="en-US" sz="2200" dirty="0" smtClean="0">
                <a:solidFill>
                  <a:schemeClr val="bg1"/>
                </a:solidFill>
                <a:latin typeface="Lucida Console"/>
                <a:cs typeface="Lucida Console"/>
              </a:rPr>
              <a:t>(”</a:t>
            </a:r>
            <a:r>
              <a:rPr lang="en-US" sz="2200" dirty="0" err="1" smtClean="0">
                <a:solidFill>
                  <a:schemeClr val="bg1"/>
                </a:solidFill>
                <a:latin typeface="Lucida Console"/>
                <a:cs typeface="Lucida Console"/>
              </a:rPr>
              <a:t>MyDB</a:t>
            </a:r>
            <a:r>
              <a:rPr lang="en-US" sz="2200" dirty="0" smtClean="0">
                <a:solidFill>
                  <a:schemeClr val="bg1"/>
                </a:solidFill>
                <a:latin typeface="Lucida Console"/>
                <a:cs typeface="Lucida Console"/>
              </a:rPr>
              <a:t>"</a:t>
            </a:r>
            <a:r>
              <a:rPr lang="en-US" sz="2200" dirty="0">
                <a:solidFill>
                  <a:schemeClr val="bg1"/>
                </a:solidFill>
                <a:latin typeface="Lucida Console"/>
                <a:cs typeface="Lucida Console"/>
              </a:rPr>
              <a:t>, version);</a:t>
            </a:r>
          </a:p>
          <a:p>
            <a:pPr marL="0" indent="0">
              <a:buNone/>
            </a:pPr>
            <a:r>
              <a:rPr lang="en-US" sz="2200" dirty="0" err="1" smtClean="0">
                <a:solidFill>
                  <a:schemeClr val="bg1"/>
                </a:solidFill>
                <a:latin typeface="Lucida Console"/>
                <a:cs typeface="Lucida Console"/>
              </a:rPr>
              <a:t>request.onsuccess</a:t>
            </a:r>
            <a:r>
              <a:rPr lang="en-US" sz="2200" dirty="0" smtClean="0">
                <a:solidFill>
                  <a:schemeClr val="bg1"/>
                </a:solidFill>
                <a:latin typeface="Lucida Console"/>
                <a:cs typeface="Lucida Console"/>
              </a:rPr>
              <a:t> </a:t>
            </a:r>
            <a:r>
              <a:rPr lang="en-US" sz="2200" dirty="0">
                <a:solidFill>
                  <a:schemeClr val="bg1"/>
                </a:solidFill>
                <a:latin typeface="Lucida Console"/>
                <a:cs typeface="Lucida Console"/>
              </a:rPr>
              <a:t>= function (e) {</a:t>
            </a:r>
          </a:p>
          <a:p>
            <a:pPr marL="0" indent="0">
              <a:buNone/>
            </a:pP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var</a:t>
            </a: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db</a:t>
            </a:r>
            <a:r>
              <a:rPr lang="en-US" sz="2200" dirty="0" smtClean="0">
                <a:solidFill>
                  <a:schemeClr val="bg1"/>
                </a:solidFill>
                <a:latin typeface="Lucida Console"/>
                <a:cs typeface="Lucida Console"/>
              </a:rPr>
              <a:t> </a:t>
            </a:r>
            <a:r>
              <a:rPr lang="en-US" sz="2200" dirty="0">
                <a:solidFill>
                  <a:schemeClr val="bg1"/>
                </a:solidFill>
                <a:latin typeface="Lucida Console"/>
                <a:cs typeface="Lucida Console"/>
              </a:rPr>
              <a:t>= </a:t>
            </a:r>
            <a:r>
              <a:rPr lang="en-US" sz="2200" dirty="0" err="1">
                <a:solidFill>
                  <a:schemeClr val="bg1"/>
                </a:solidFill>
                <a:latin typeface="Lucida Console"/>
                <a:cs typeface="Lucida Console"/>
              </a:rPr>
              <a:t>e.target.result</a:t>
            </a:r>
            <a:r>
              <a:rPr lang="en-US" sz="2200" dirty="0" smtClean="0">
                <a:solidFill>
                  <a:schemeClr val="bg1"/>
                </a:solidFill>
                <a:latin typeface="Lucida Console"/>
                <a:cs typeface="Lucida Console"/>
              </a:rPr>
              <a:t>;</a:t>
            </a:r>
          </a:p>
          <a:p>
            <a:pPr marL="0" indent="0">
              <a:buNone/>
            </a:pPr>
            <a:r>
              <a:rPr lang="en-US" sz="2200" dirty="0">
                <a:solidFill>
                  <a:schemeClr val="bg1"/>
                </a:solidFill>
                <a:latin typeface="Lucida Console"/>
                <a:cs typeface="Lucida Console"/>
              </a:rPr>
              <a:t> </a:t>
            </a:r>
            <a:r>
              <a:rPr lang="en-US" sz="2200" dirty="0" smtClean="0">
                <a:solidFill>
                  <a:schemeClr val="bg1"/>
                </a:solidFill>
                <a:latin typeface="Lucida Console"/>
                <a:cs typeface="Lucida Console"/>
              </a:rPr>
              <a:t> // Do something with </a:t>
            </a:r>
            <a:r>
              <a:rPr lang="en-US" sz="2200" dirty="0" err="1" smtClean="0">
                <a:solidFill>
                  <a:schemeClr val="bg1"/>
                </a:solidFill>
                <a:latin typeface="Lucida Console"/>
                <a:cs typeface="Lucida Console"/>
              </a:rPr>
              <a:t>db</a:t>
            </a:r>
            <a:r>
              <a:rPr lang="en-US" sz="2200" dirty="0" smtClean="0">
                <a:solidFill>
                  <a:schemeClr val="bg1"/>
                </a:solidFill>
                <a:latin typeface="Lucida Console"/>
                <a:cs typeface="Lucida Console"/>
              </a:rPr>
              <a:t> now….</a:t>
            </a:r>
          </a:p>
          <a:p>
            <a:pPr marL="0" indent="0">
              <a:buNone/>
            </a:pP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db.transaction</a:t>
            </a:r>
            <a:r>
              <a:rPr lang="en-US" sz="2200" dirty="0">
                <a:solidFill>
                  <a:schemeClr val="bg1"/>
                </a:solidFill>
                <a:latin typeface="Lucida Console"/>
                <a:cs typeface="Lucida Console"/>
              </a:rPr>
              <a:t>(["</a:t>
            </a:r>
            <a:r>
              <a:rPr lang="en-US" sz="2200" dirty="0" err="1">
                <a:solidFill>
                  <a:schemeClr val="bg1"/>
                </a:solidFill>
                <a:latin typeface="Lucida Console"/>
                <a:cs typeface="Lucida Console"/>
              </a:rPr>
              <a:t>prefs</a:t>
            </a:r>
            <a:r>
              <a:rPr lang="en-US" sz="2200" dirty="0">
                <a:solidFill>
                  <a:schemeClr val="bg1"/>
                </a:solidFill>
                <a:latin typeface="Lucida Console"/>
                <a:cs typeface="Lucida Console"/>
              </a:rPr>
              <a:t>"])</a:t>
            </a:r>
          </a:p>
          <a:p>
            <a:pPr marL="0" indent="0">
              <a:buNone/>
            </a:pPr>
            <a:r>
              <a:rPr lang="en-US" sz="2200" dirty="0">
                <a:solidFill>
                  <a:schemeClr val="bg1"/>
                </a:solidFill>
                <a:latin typeface="Lucida Console"/>
                <a:cs typeface="Lucida Console"/>
              </a:rPr>
              <a:t>  </a:t>
            </a: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objectStore</a:t>
            </a:r>
            <a:r>
              <a:rPr lang="en-US" sz="2200" dirty="0">
                <a:solidFill>
                  <a:schemeClr val="bg1"/>
                </a:solidFill>
                <a:latin typeface="Lucida Console"/>
                <a:cs typeface="Lucida Console"/>
              </a:rPr>
              <a:t>("</a:t>
            </a:r>
            <a:r>
              <a:rPr lang="en-US" sz="2200" dirty="0" err="1">
                <a:solidFill>
                  <a:schemeClr val="bg1"/>
                </a:solidFill>
                <a:latin typeface="Lucida Console"/>
                <a:cs typeface="Lucida Console"/>
              </a:rPr>
              <a:t>prefs</a:t>
            </a:r>
            <a:r>
              <a:rPr lang="en-US" sz="2200" dirty="0">
                <a:solidFill>
                  <a:schemeClr val="bg1"/>
                </a:solidFill>
                <a:latin typeface="Lucida Console"/>
                <a:cs typeface="Lucida Console"/>
              </a:rPr>
              <a:t>")</a:t>
            </a:r>
          </a:p>
          <a:p>
            <a:pPr marL="0" indent="0">
              <a:buNone/>
            </a:pPr>
            <a:r>
              <a:rPr lang="en-US" sz="2200" dirty="0" smtClean="0">
                <a:solidFill>
                  <a:schemeClr val="bg1"/>
                </a:solidFill>
                <a:latin typeface="Lucida Console"/>
                <a:cs typeface="Lucida Console"/>
              </a:rPr>
              <a:t>    .</a:t>
            </a:r>
            <a:r>
              <a:rPr lang="en-US" sz="2200" dirty="0">
                <a:solidFill>
                  <a:schemeClr val="bg1"/>
                </a:solidFill>
                <a:latin typeface="Lucida Console"/>
                <a:cs typeface="Lucida Console"/>
              </a:rPr>
              <a:t>index("</a:t>
            </a:r>
            <a:r>
              <a:rPr lang="en-US" sz="2200" dirty="0" err="1">
                <a:solidFill>
                  <a:schemeClr val="bg1"/>
                </a:solidFill>
                <a:latin typeface="Lucida Console"/>
                <a:cs typeface="Lucida Console"/>
              </a:rPr>
              <a:t>fullName</a:t>
            </a:r>
            <a:r>
              <a:rPr lang="en-US" sz="2200" dirty="0">
                <a:solidFill>
                  <a:schemeClr val="bg1"/>
                </a:solidFill>
                <a:latin typeface="Lucida Console"/>
                <a:cs typeface="Lucida Console"/>
              </a:rPr>
              <a:t>")</a:t>
            </a:r>
          </a:p>
          <a:p>
            <a:pPr marL="0" indent="0">
              <a:buNone/>
            </a:pPr>
            <a:r>
              <a:rPr lang="en-US" sz="2200" dirty="0">
                <a:solidFill>
                  <a:schemeClr val="bg1"/>
                </a:solidFill>
                <a:latin typeface="Lucida Console"/>
                <a:cs typeface="Lucida Console"/>
              </a:rPr>
              <a:t>    </a:t>
            </a:r>
            <a:r>
              <a:rPr lang="en-US" sz="2200" dirty="0" smtClean="0">
                <a:solidFill>
                  <a:schemeClr val="bg1"/>
                </a:solidFill>
                <a:latin typeface="Lucida Console"/>
                <a:cs typeface="Lucida Console"/>
              </a:rPr>
              <a:t>.</a:t>
            </a:r>
            <a:r>
              <a:rPr lang="en-US" sz="2200" dirty="0" err="1">
                <a:solidFill>
                  <a:schemeClr val="bg1"/>
                </a:solidFill>
                <a:latin typeface="Lucida Console"/>
                <a:cs typeface="Lucida Console"/>
              </a:rPr>
              <a:t>openCursor</a:t>
            </a:r>
            <a:r>
              <a:rPr lang="en-US" sz="2200" dirty="0" smtClean="0">
                <a:solidFill>
                  <a:schemeClr val="bg1"/>
                </a:solidFill>
                <a:latin typeface="Lucida Console"/>
                <a:cs typeface="Lucida Console"/>
              </a:rPr>
              <a:t>(</a:t>
            </a:r>
          </a:p>
          <a:p>
            <a:pPr marL="0" indent="0">
              <a:buNone/>
            </a:pPr>
            <a:r>
              <a:rPr lang="en-US" sz="2200" dirty="0">
                <a:solidFill>
                  <a:schemeClr val="bg1"/>
                </a:solidFill>
                <a:latin typeface="Lucida Console"/>
                <a:cs typeface="Lucida Console"/>
              </a:rPr>
              <a:t> </a:t>
            </a: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IDBKeyRange</a:t>
            </a:r>
            <a:endParaRPr lang="en-US" sz="2200" dirty="0" smtClean="0">
              <a:solidFill>
                <a:schemeClr val="bg1"/>
              </a:solidFill>
              <a:latin typeface="Lucida Console"/>
              <a:cs typeface="Lucida Console"/>
            </a:endParaRPr>
          </a:p>
          <a:p>
            <a:pPr marL="0" indent="0">
              <a:buNone/>
            </a:pPr>
            <a:r>
              <a:rPr lang="en-US" sz="2200" dirty="0">
                <a:solidFill>
                  <a:schemeClr val="bg1"/>
                </a:solidFill>
                <a:latin typeface="Lucida Console"/>
                <a:cs typeface="Lucida Console"/>
              </a:rPr>
              <a:t> </a:t>
            </a:r>
            <a:r>
              <a:rPr lang="en-US" sz="2200" dirty="0" smtClean="0">
                <a:solidFill>
                  <a:schemeClr val="bg1"/>
                </a:solidFill>
                <a:latin typeface="Lucida Console"/>
                <a:cs typeface="Lucida Console"/>
              </a:rPr>
              <a:t>       .only</a:t>
            </a:r>
            <a:r>
              <a:rPr lang="en-US" sz="2200" dirty="0">
                <a:solidFill>
                  <a:schemeClr val="bg1"/>
                </a:solidFill>
                <a:latin typeface="Lucida Console"/>
                <a:cs typeface="Lucida Console"/>
              </a:rPr>
              <a:t>(name)).</a:t>
            </a:r>
            <a:r>
              <a:rPr lang="en-US" sz="2200" dirty="0" err="1">
                <a:solidFill>
                  <a:schemeClr val="bg1"/>
                </a:solidFill>
                <a:latin typeface="Lucida Console"/>
                <a:cs typeface="Lucida Console"/>
              </a:rPr>
              <a:t>onsuccess</a:t>
            </a:r>
            <a:r>
              <a:rPr lang="en-US" sz="2200" dirty="0">
                <a:solidFill>
                  <a:schemeClr val="bg1"/>
                </a:solidFill>
                <a:latin typeface="Lucida Console"/>
                <a:cs typeface="Lucida Console"/>
              </a:rPr>
              <a:t> = </a:t>
            </a:r>
            <a:endParaRPr lang="en-US" sz="2200" dirty="0" smtClean="0">
              <a:solidFill>
                <a:schemeClr val="bg1"/>
              </a:solidFill>
              <a:latin typeface="Lucida Console"/>
              <a:cs typeface="Lucida Console"/>
            </a:endParaRPr>
          </a:p>
          <a:p>
            <a:pPr marL="0" indent="0">
              <a:buNone/>
            </a:pPr>
            <a:r>
              <a:rPr lang="en-US" sz="2200" dirty="0" smtClean="0">
                <a:solidFill>
                  <a:schemeClr val="bg1"/>
                </a:solidFill>
                <a:latin typeface="Lucida Console"/>
                <a:cs typeface="Lucida Console"/>
              </a:rPr>
              <a:t>      </a:t>
            </a:r>
            <a:r>
              <a:rPr lang="en-US" sz="2200" dirty="0" err="1" smtClean="0">
                <a:solidFill>
                  <a:schemeClr val="bg1"/>
                </a:solidFill>
                <a:latin typeface="Lucida Console"/>
                <a:cs typeface="Lucida Console"/>
              </a:rPr>
              <a:t>getIterator</a:t>
            </a:r>
            <a:r>
              <a:rPr lang="en-US" sz="2200" dirty="0">
                <a:solidFill>
                  <a:schemeClr val="bg1"/>
                </a:solidFill>
                <a:latin typeface="Lucida Console"/>
                <a:cs typeface="Lucida Console"/>
              </a:rPr>
              <a:t>(self</a:t>
            </a:r>
            <a:r>
              <a:rPr lang="en-US" sz="2200" dirty="0" smtClean="0">
                <a:solidFill>
                  <a:schemeClr val="bg1"/>
                </a:solidFill>
                <a:latin typeface="Lucida Console"/>
                <a:cs typeface="Lucida Console"/>
              </a:rPr>
              <a:t>,</a:t>
            </a:r>
            <a:r>
              <a:rPr lang="en-US" sz="2200" dirty="0" err="1" smtClean="0">
                <a:solidFill>
                  <a:schemeClr val="bg1"/>
                </a:solidFill>
                <a:latin typeface="Lucida Console"/>
                <a:cs typeface="Lucida Console"/>
              </a:rPr>
              <a:t>prefs</a:t>
            </a:r>
            <a:r>
              <a:rPr lang="en-US" sz="2200" dirty="0" smtClean="0">
                <a:solidFill>
                  <a:schemeClr val="bg1"/>
                </a:solidFill>
                <a:latin typeface="Lucida Console"/>
                <a:cs typeface="Lucida Console"/>
              </a:rPr>
              <a:t>,"</a:t>
            </a:r>
            <a:r>
              <a:rPr lang="en-US" sz="2200" dirty="0" err="1">
                <a:solidFill>
                  <a:schemeClr val="bg1"/>
                </a:solidFill>
                <a:latin typeface="Lucida Console"/>
                <a:cs typeface="Lucida Console"/>
              </a:rPr>
              <a:t>prefs.filtered</a:t>
            </a:r>
            <a:r>
              <a:rPr lang="en-US" sz="2200" dirty="0">
                <a:solidFill>
                  <a:schemeClr val="bg1"/>
                </a:solidFill>
                <a:latin typeface="Lucida Console"/>
                <a:cs typeface="Lucida Console"/>
              </a:rPr>
              <a:t>");</a:t>
            </a:r>
          </a:p>
          <a:p>
            <a:pPr marL="0" indent="0">
              <a:buNone/>
            </a:pPr>
            <a:r>
              <a:rPr lang="en-US" sz="2200" dirty="0" smtClean="0">
                <a:solidFill>
                  <a:schemeClr val="bg1"/>
                </a:solidFill>
                <a:latin typeface="Lucida Console"/>
                <a:cs typeface="Lucida Console"/>
              </a:rPr>
              <a:t>};</a:t>
            </a:r>
            <a:endParaRPr lang="en-US" sz="2200" dirty="0">
              <a:solidFill>
                <a:schemeClr val="bg1"/>
              </a:solidFill>
              <a:latin typeface="Lucida Console"/>
              <a:cs typeface="Lucida Console"/>
            </a:endParaRP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4658642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tx1"/>
                          </a:solidFill>
                        </a:rPr>
                        <a:t>10</a:t>
                      </a:r>
                      <a:endParaRPr lang="en-US" sz="3200" b="1" dirty="0">
                        <a:solidFill>
                          <a:schemeClr val="tx1"/>
                        </a:solidFill>
                      </a:endParaRPr>
                    </a:p>
                  </a:txBody>
                  <a:tcPr/>
                </a:tc>
                <a:tc>
                  <a:txBody>
                    <a:bodyPr/>
                    <a:lstStyle/>
                    <a:p>
                      <a:pPr algn="ctr"/>
                      <a:r>
                        <a:rPr lang="en-US" sz="3200" b="1" dirty="0" smtClean="0">
                          <a:solidFill>
                            <a:schemeClr val="tx1"/>
                          </a:solidFill>
                        </a:rPr>
                        <a:t>11</a:t>
                      </a:r>
                      <a:endParaRPr lang="en-US" sz="3200" b="1" dirty="0">
                        <a:solidFill>
                          <a:schemeClr val="tx1"/>
                        </a:solidFill>
                      </a:endParaRPr>
                    </a:p>
                  </a:txBody>
                  <a:tcPr/>
                </a:tc>
                <a:tc>
                  <a:txBody>
                    <a:bodyPr/>
                    <a:lstStyle/>
                    <a:p>
                      <a:pPr algn="ctr"/>
                      <a:r>
                        <a:rPr lang="en-US" sz="3200" b="1" dirty="0" smtClean="0">
                          <a:solidFill>
                            <a:schemeClr val="tx1"/>
                          </a:solidFill>
                        </a:rPr>
                        <a:t>4</a:t>
                      </a:r>
                      <a:endParaRPr lang="en-US" sz="3200" b="1" dirty="0">
                        <a:solidFill>
                          <a:schemeClr val="tx1"/>
                        </a:solidFill>
                      </a:endParaRPr>
                    </a:p>
                  </a:txBody>
                  <a:tcPr/>
                </a:tc>
                <a:tc>
                  <a:txBody>
                    <a:bodyPr/>
                    <a:lstStyle/>
                    <a:p>
                      <a:pPr algn="ctr"/>
                      <a:r>
                        <a:rPr lang="en-US" sz="3200" b="1" dirty="0" smtClean="0">
                          <a:solidFill>
                            <a:schemeClr val="tx1"/>
                          </a:solidFill>
                        </a:rPr>
                        <a:t>17</a:t>
                      </a:r>
                      <a:endParaRPr lang="en-US" sz="3200" b="1" dirty="0">
                        <a:solidFill>
                          <a:schemeClr val="tx1"/>
                        </a:solidFill>
                      </a:endParaRPr>
                    </a:p>
                  </a:txBody>
                  <a:tcPr/>
                </a:tc>
                <a:tc>
                  <a:txBody>
                    <a:bodyPr/>
                    <a:lstStyle/>
                    <a:p>
                      <a:pPr algn="ctr"/>
                      <a:r>
                        <a:rPr lang="en-US" sz="3200" b="1" dirty="0" smtClean="0">
                          <a:solidFill>
                            <a:schemeClr val="tx1"/>
                          </a:solidFill>
                        </a:rPr>
                        <a:t>?</a:t>
                      </a:r>
                      <a:endParaRPr lang="en-US" sz="3200" b="1" dirty="0">
                        <a:solidFill>
                          <a:schemeClr val="tx1"/>
                        </a:solidFill>
                      </a:endParaRPr>
                    </a:p>
                  </a:txBody>
                  <a:tcPr/>
                </a:tc>
                <a:tc>
                  <a:txBody>
                    <a:bodyPr/>
                    <a:lstStyle/>
                    <a:p>
                      <a:pPr algn="ctr"/>
                      <a:r>
                        <a:rPr lang="en-US" sz="2800" b="1" dirty="0" smtClean="0">
                          <a:solidFill>
                            <a:schemeClr val="tx1"/>
                          </a:solidFill>
                        </a:rPr>
                        <a:t>10</a:t>
                      </a:r>
                      <a:endParaRPr lang="en-US" sz="2800" b="1" dirty="0">
                        <a:solidFill>
                          <a:schemeClr val="tx1"/>
                        </a:solidFill>
                      </a:endParaRPr>
                    </a:p>
                  </a:txBody>
                  <a:tcPr/>
                </a:tc>
                <a:tc>
                  <a:txBody>
                    <a:bodyPr/>
                    <a:lstStyle/>
                    <a:p>
                      <a:pPr algn="ctr"/>
                      <a:r>
                        <a:rPr lang="en-US" sz="2800" b="1" dirty="0" smtClean="0">
                          <a:solidFill>
                            <a:schemeClr val="tx1"/>
                          </a:solidFill>
                        </a:rPr>
                        <a:t>4.4</a:t>
                      </a:r>
                      <a:endParaRPr lang="en-US" sz="28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a:t>
            </a:r>
            <a:r>
              <a:rPr lang="en-US" sz="6000" dirty="0" smtClean="0"/>
              <a:t>Storage</a:t>
            </a:r>
            <a:br>
              <a:rPr lang="en-US" sz="6000" dirty="0" smtClean="0"/>
            </a:br>
            <a:r>
              <a:rPr lang="en-US" sz="6000" dirty="0" smtClean="0"/>
              <a:t>&amp; </a:t>
            </a:r>
            <a:r>
              <a:rPr lang="en-US" sz="6000" dirty="0" err="1" smtClean="0"/>
              <a:t>IndexedDB</a:t>
            </a:r>
            <a:endParaRPr lang="en-US" sz="6000"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*Because if 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a:solidFill>
                  <a:schemeClr val="bg1"/>
                </a:solidFill>
              </a:rPr>
              <a:t>d</a:t>
            </a:r>
            <a:r>
              <a:rPr lang="en-US" sz="2800" dirty="0" err="1" smtClean="0">
                <a:solidFill>
                  <a:schemeClr val="bg1"/>
                </a:solidFill>
              </a:rPr>
              <a:t>ragstart</a:t>
            </a:r>
            <a:endParaRPr lang="en-US" sz="2800" dirty="0">
              <a:solidFill>
                <a:schemeClr val="bg1"/>
              </a:solidFill>
            </a:endParaRPr>
          </a:p>
          <a:p>
            <a:pPr marL="514350" indent="-514350">
              <a:buFont typeface="+mj-lt"/>
              <a:buAutoNum type="arabicPeriod"/>
            </a:pPr>
            <a:r>
              <a:rPr lang="en-US" sz="2800" dirty="0" err="1">
                <a:solidFill>
                  <a:schemeClr val="bg1"/>
                </a:solidFill>
              </a:rPr>
              <a:t>d</a:t>
            </a:r>
            <a:r>
              <a:rPr lang="en-US" sz="2800" dirty="0" err="1" smtClean="0">
                <a:solidFill>
                  <a:schemeClr val="bg1"/>
                </a:solidFill>
              </a:rPr>
              <a:t>ragenter</a:t>
            </a:r>
            <a:endParaRPr lang="en-US" sz="2800" dirty="0">
              <a:solidFill>
                <a:schemeClr val="bg1"/>
              </a:solidFill>
            </a:endParaRPr>
          </a:p>
          <a:p>
            <a:pPr marL="514350" indent="-514350">
              <a:buFont typeface="+mj-lt"/>
              <a:buAutoNum type="arabicPeriod"/>
            </a:pPr>
            <a:r>
              <a:rPr lang="en-US" sz="2800" dirty="0" err="1">
                <a:solidFill>
                  <a:schemeClr val="bg1"/>
                </a:solidFill>
              </a:rPr>
              <a:t>d</a:t>
            </a:r>
            <a:r>
              <a:rPr lang="en-US" sz="2800" dirty="0" err="1" smtClean="0">
                <a:solidFill>
                  <a:schemeClr val="bg1"/>
                </a:solidFill>
              </a:rPr>
              <a:t>ragover</a:t>
            </a:r>
            <a:endParaRPr lang="en-US" sz="2800" dirty="0">
              <a:solidFill>
                <a:schemeClr val="bg1"/>
              </a:solidFill>
            </a:endParaRPr>
          </a:p>
          <a:p>
            <a:pPr marL="514350" indent="-514350">
              <a:buFont typeface="+mj-lt"/>
              <a:buAutoNum type="arabicPeriod"/>
            </a:pPr>
            <a:r>
              <a:rPr lang="en-US" sz="2800" dirty="0" err="1">
                <a:solidFill>
                  <a:schemeClr val="bg1"/>
                </a:solidFill>
              </a:rPr>
              <a:t>d</a:t>
            </a:r>
            <a:r>
              <a:rPr lang="en-US" sz="2800" dirty="0" err="1" smtClean="0">
                <a:solidFill>
                  <a:schemeClr val="bg1"/>
                </a:solidFill>
              </a:rPr>
              <a:t>ragleave</a:t>
            </a:r>
            <a:endParaRPr lang="en-US" sz="2800" dirty="0">
              <a:solidFill>
                <a:schemeClr val="bg1"/>
              </a:solidFill>
            </a:endParaRPr>
          </a:p>
          <a:p>
            <a:pPr marL="514350" indent="-514350">
              <a:buFont typeface="+mj-lt"/>
              <a:buAutoNum type="arabicPeriod"/>
            </a:pPr>
            <a:r>
              <a:rPr lang="en-US" sz="2800" dirty="0" smtClean="0">
                <a:solidFill>
                  <a:schemeClr val="bg1"/>
                </a:solidFill>
              </a:rPr>
              <a:t>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“Droppable” Target </a:t>
            </a:r>
            <a:r>
              <a:rPr lang="en-US" sz="2200" dirty="0" smtClean="0">
                <a:solidFill>
                  <a:schemeClr val="tx1">
                    <a:alpha val="99000"/>
                  </a:schemeClr>
                </a:solidFill>
              </a:rPr>
              <a:t>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smtClean="0">
                <a:solidFill>
                  <a:schemeClr val="bg1"/>
                </a:solidFill>
              </a:rPr>
              <a:t>dataTransfer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85222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5.5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12</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10</a:t>
                      </a:r>
                      <a:endParaRPr lang="en-US" sz="2800" b="1" dirty="0">
                        <a:solidFill>
                          <a:srgbClr val="000000"/>
                        </a:solidFill>
                      </a:endParaRPr>
                    </a:p>
                  </a:txBody>
                  <a:tcPr/>
                </a:tc>
                <a:tc>
                  <a:txBody>
                    <a:bodyPr/>
                    <a:lstStyle/>
                    <a:p>
                      <a:pPr algn="ctr"/>
                      <a:r>
                        <a:rPr lang="en-US" sz="2800" b="1" dirty="0" smtClean="0">
                          <a:solidFill>
                            <a:srgbClr val="000000"/>
                          </a:solidFill>
                          <a:sym typeface="Wingdings"/>
                        </a:rPr>
                        <a:t></a:t>
                      </a:r>
                      <a:endParaRPr lang="en-US" sz="2800" b="1" dirty="0">
                        <a:solidFill>
                          <a:srgbClr val="000000"/>
                        </a:solidFill>
                      </a:endParaRPr>
                    </a:p>
                  </a:txBody>
                  <a:tcPr/>
                </a:tc>
                <a:tc>
                  <a:txBody>
                    <a:bodyPr/>
                    <a:lstStyle/>
                    <a:p>
                      <a:pPr algn="ctr"/>
                      <a:r>
                        <a:rPr lang="en-US" sz="2800" b="1" dirty="0" smtClean="0">
                          <a:solidFill>
                            <a:srgbClr val="000000"/>
                          </a:solidFill>
                          <a:sym typeface="Wingdings"/>
                        </a:rPr>
                        <a:t></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3"/>
          <a:stretch>
            <a:fillRect/>
          </a:stretch>
        </p:blipFill>
        <p:spPr>
          <a:xfrm>
            <a:off x="716008" y="2574169"/>
            <a:ext cx="1042309" cy="1042309"/>
          </a:xfrm>
          <a:prstGeom prst="rect">
            <a:avLst/>
          </a:prstGeom>
        </p:spPr>
      </p:pic>
      <p:pic>
        <p:nvPicPr>
          <p:cNvPr id="18" name="Picture 17"/>
          <p:cNvPicPr>
            <a:picLocks noChangeAspect="1"/>
          </p:cNvPicPr>
          <p:nvPr/>
        </p:nvPicPr>
        <p:blipFill>
          <a:blip r:embed="rId4"/>
          <a:stretch>
            <a:fillRect/>
          </a:stretch>
        </p:blipFill>
        <p:spPr>
          <a:xfrm>
            <a:off x="3038324" y="2581882"/>
            <a:ext cx="1037771" cy="1037771"/>
          </a:xfrm>
          <a:prstGeom prst="rect">
            <a:avLst/>
          </a:prstGeom>
        </p:spPr>
      </p:pic>
      <p:pic>
        <p:nvPicPr>
          <p:cNvPr id="19" name="Picture 18"/>
          <p:cNvPicPr>
            <a:picLocks noChangeAspect="1"/>
          </p:cNvPicPr>
          <p:nvPr/>
        </p:nvPicPr>
        <p:blipFill>
          <a:blip r:embed="rId5"/>
          <a:stretch>
            <a:fillRect/>
          </a:stretch>
        </p:blipFill>
        <p:spPr>
          <a:xfrm>
            <a:off x="4171650" y="2578707"/>
            <a:ext cx="956731" cy="1040946"/>
          </a:xfrm>
          <a:prstGeom prst="rect">
            <a:avLst/>
          </a:prstGeom>
        </p:spPr>
      </p:pic>
      <p:pic>
        <p:nvPicPr>
          <p:cNvPr id="20" name="Picture 19"/>
          <p:cNvPicPr>
            <a:picLocks noChangeAspect="1"/>
          </p:cNvPicPr>
          <p:nvPr/>
        </p:nvPicPr>
        <p:blipFill>
          <a:blip r:embed="rId6"/>
          <a:stretch>
            <a:fillRect/>
          </a:stretch>
        </p:blipFill>
        <p:spPr>
          <a:xfrm>
            <a:off x="1880809" y="2570240"/>
            <a:ext cx="1046238" cy="1046238"/>
          </a:xfrm>
          <a:prstGeom prst="rect">
            <a:avLst/>
          </a:prstGeom>
        </p:spPr>
      </p:pic>
      <p:pic>
        <p:nvPicPr>
          <p:cNvPr id="21" name="Picture 20"/>
          <p:cNvPicPr>
            <a:picLocks noChangeAspect="1"/>
          </p:cNvPicPr>
          <p:nvPr/>
        </p:nvPicPr>
        <p:blipFill>
          <a:blip r:embed="rId7"/>
          <a:stretch>
            <a:fillRect/>
          </a:stretch>
        </p:blipFill>
        <p:spPr>
          <a:xfrm>
            <a:off x="5256591" y="2580672"/>
            <a:ext cx="1038981" cy="1038981"/>
          </a:xfrm>
          <a:prstGeom prst="rect">
            <a:avLst/>
          </a:prstGeom>
        </p:spPr>
      </p:pic>
      <p:pic>
        <p:nvPicPr>
          <p:cNvPr id="22" name="Picture 21"/>
          <p:cNvPicPr>
            <a:picLocks noChangeAspect="1"/>
          </p:cNvPicPr>
          <p:nvPr/>
        </p:nvPicPr>
        <p:blipFill>
          <a:blip r:embed="rId8"/>
          <a:stretch>
            <a:fillRect/>
          </a:stretch>
        </p:blipFill>
        <p:spPr>
          <a:xfrm>
            <a:off x="7027332" y="2914712"/>
            <a:ext cx="701766" cy="701766"/>
          </a:xfrm>
          <a:prstGeom prst="rect">
            <a:avLst/>
          </a:prstGeom>
        </p:spPr>
      </p:pic>
      <p:pic>
        <p:nvPicPr>
          <p:cNvPr id="23" name="Picture 22"/>
          <p:cNvPicPr>
            <a:picLocks noChangeAspect="1"/>
          </p:cNvPicPr>
          <p:nvPr/>
        </p:nvPicPr>
        <p:blipFill>
          <a:blip r:embed="rId3"/>
          <a:stretch>
            <a:fillRect/>
          </a:stretch>
        </p:blipFill>
        <p:spPr>
          <a:xfrm>
            <a:off x="6366931" y="2992362"/>
            <a:ext cx="624116" cy="624116"/>
          </a:xfrm>
          <a:prstGeom prst="rect">
            <a:avLst/>
          </a:prstGeom>
        </p:spPr>
      </p:pic>
      <p:pic>
        <p:nvPicPr>
          <p:cNvPr id="24" name="Picture 23"/>
          <p:cNvPicPr>
            <a:picLocks noChangeAspect="1"/>
          </p:cNvPicPr>
          <p:nvPr/>
        </p:nvPicPr>
        <p:blipFill>
          <a:blip r:embed="rId7"/>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pic>
        <p:nvPicPr>
          <p:cNvPr id="4" name="Picture 3"/>
          <p:cNvPicPr>
            <a:picLocks noChangeAspect="1"/>
          </p:cNvPicPr>
          <p:nvPr/>
        </p:nvPicPr>
        <p:blipFill>
          <a:blip r:embed="rId3"/>
          <a:stretch>
            <a:fillRect/>
          </a:stretch>
        </p:blipFill>
        <p:spPr>
          <a:xfrm>
            <a:off x="1539409" y="5631931"/>
            <a:ext cx="6070600" cy="406400"/>
          </a:xfrm>
          <a:prstGeom prst="rect">
            <a:avLst/>
          </a:prstGeom>
        </p:spPr>
      </p:pic>
      <p:pic>
        <p:nvPicPr>
          <p:cNvPr id="6" name="Picture 5"/>
          <p:cNvPicPr>
            <a:picLocks noChangeAspect="1"/>
          </p:cNvPicPr>
          <p:nvPr/>
        </p:nvPicPr>
        <p:blipFill>
          <a:blip r:embed="rId4"/>
          <a:stretch>
            <a:fillRect/>
          </a:stretch>
        </p:blipFill>
        <p:spPr>
          <a:xfrm>
            <a:off x="140620" y="1388553"/>
            <a:ext cx="8887908" cy="4085833"/>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23688394"/>
              </p:ext>
            </p:extLst>
          </p:nvPr>
        </p:nvGraphicFramePr>
        <p:xfrm>
          <a:off x="464195" y="2412276"/>
          <a:ext cx="8289179" cy="1940558"/>
        </p:xfrm>
        <a:graphic>
          <a:graphicData uri="http://schemas.openxmlformats.org/drawingml/2006/table">
            <a:tbl>
              <a:tblPr firstRow="1" bandCol="1">
                <a:tableStyleId>{B301B821-A1FF-4177-AEE7-76D212191A09}</a:tableStyleId>
              </a:tblPr>
              <a:tblGrid>
                <a:gridCol w="1228194"/>
                <a:gridCol w="1253785"/>
                <a:gridCol w="1164229"/>
                <a:gridCol w="1177023"/>
                <a:gridCol w="1189816"/>
                <a:gridCol w="729242"/>
                <a:gridCol w="860340"/>
                <a:gridCol w="686550"/>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tx1"/>
                          </a:solidFill>
                        </a:rPr>
                        <a:t>10</a:t>
                      </a:r>
                      <a:endParaRPr lang="en-US" sz="3200" b="1" dirty="0">
                        <a:solidFill>
                          <a:schemeClr val="tx1"/>
                        </a:solidFill>
                      </a:endParaRPr>
                    </a:p>
                  </a:txBody>
                  <a:tcPr/>
                </a:tc>
                <a:tc>
                  <a:txBody>
                    <a:bodyPr/>
                    <a:lstStyle/>
                    <a:p>
                      <a:pPr algn="ctr"/>
                      <a:r>
                        <a:rPr lang="en-US" sz="3200" b="1" dirty="0" smtClean="0">
                          <a:solidFill>
                            <a:schemeClr val="tx1"/>
                          </a:solidFill>
                        </a:rPr>
                        <a:t>5</a:t>
                      </a:r>
                      <a:endParaRPr lang="en-US" sz="3200" b="1" dirty="0">
                        <a:solidFill>
                          <a:schemeClr val="tx1"/>
                        </a:solidFill>
                      </a:endParaRPr>
                    </a:p>
                  </a:txBody>
                  <a:tcPr/>
                </a:tc>
                <a:tc>
                  <a:txBody>
                    <a:bodyPr/>
                    <a:lstStyle/>
                    <a:p>
                      <a:pPr algn="ctr"/>
                      <a:r>
                        <a:rPr lang="en-US" sz="3200" b="1" dirty="0" smtClean="0">
                          <a:solidFill>
                            <a:schemeClr val="tx1"/>
                          </a:solidFill>
                        </a:rPr>
                        <a:t>4</a:t>
                      </a:r>
                      <a:endParaRPr lang="en-US" sz="3200" b="1" dirty="0">
                        <a:solidFill>
                          <a:schemeClr val="tx1"/>
                        </a:solidFill>
                      </a:endParaRPr>
                    </a:p>
                  </a:txBody>
                  <a:tcPr/>
                </a:tc>
                <a:tc>
                  <a:txBody>
                    <a:bodyPr/>
                    <a:lstStyle/>
                    <a:p>
                      <a:pPr algn="ctr"/>
                      <a:r>
                        <a:rPr lang="en-US" sz="3200" b="1" dirty="0" smtClean="0">
                          <a:solidFill>
                            <a:schemeClr val="tx1"/>
                          </a:solidFill>
                        </a:rPr>
                        <a:t>11.5</a:t>
                      </a:r>
                      <a:endParaRPr lang="en-US" sz="3200" b="1" dirty="0">
                        <a:solidFill>
                          <a:schemeClr val="tx1"/>
                        </a:solidFill>
                      </a:endParaRPr>
                    </a:p>
                  </a:txBody>
                  <a:tcPr/>
                </a:tc>
                <a:tc>
                  <a:txBody>
                    <a:bodyPr/>
                    <a:lstStyle/>
                    <a:p>
                      <a:pPr algn="ctr"/>
                      <a:r>
                        <a:rPr lang="en-US" sz="3200" b="1" dirty="0" smtClean="0">
                          <a:solidFill>
                            <a:schemeClr val="tx1"/>
                          </a:solidFill>
                        </a:rPr>
                        <a:t>5.0*</a:t>
                      </a:r>
                      <a:endParaRPr lang="en-US" sz="3200" b="1" dirty="0">
                        <a:solidFill>
                          <a:schemeClr val="tx1"/>
                        </a:solidFill>
                      </a:endParaRPr>
                    </a:p>
                  </a:txBody>
                  <a:tcPr/>
                </a:tc>
                <a:tc>
                  <a:txBody>
                    <a:bodyPr/>
                    <a:lstStyle/>
                    <a:p>
                      <a:pPr algn="ctr"/>
                      <a:r>
                        <a:rPr lang="en-US" sz="2800" b="1" dirty="0" smtClean="0">
                          <a:solidFill>
                            <a:schemeClr val="tx1"/>
                          </a:solidFill>
                        </a:rPr>
                        <a:t>10</a:t>
                      </a:r>
                      <a:endParaRPr lang="en-US" sz="2800" b="1" dirty="0">
                        <a:solidFill>
                          <a:schemeClr val="tx1"/>
                        </a:solidFill>
                      </a:endParaRPr>
                    </a:p>
                  </a:txBody>
                  <a:tcPr/>
                </a:tc>
                <a:tc>
                  <a:txBody>
                    <a:bodyPr/>
                    <a:lstStyle/>
                    <a:p>
                      <a:pPr algn="ctr"/>
                      <a:r>
                        <a:rPr lang="en-US" sz="2800" b="1" dirty="0" smtClean="0">
                          <a:solidFill>
                            <a:schemeClr val="tx1"/>
                          </a:solidFill>
                        </a:rPr>
                        <a:t>2.3*</a:t>
                      </a:r>
                      <a:endParaRPr lang="en-US" sz="2800" b="1" dirty="0">
                        <a:solidFill>
                          <a:schemeClr val="tx1"/>
                        </a:solidFill>
                      </a:endParaRPr>
                    </a:p>
                  </a:txBody>
                  <a:tcPr/>
                </a:tc>
                <a:tc>
                  <a:txBody>
                    <a:bodyPr/>
                    <a:lstStyle/>
                    <a:p>
                      <a:pPr algn="ctr"/>
                      <a:r>
                        <a:rPr lang="en-US" sz="2800" b="1" dirty="0" smtClean="0">
                          <a:solidFill>
                            <a:schemeClr val="tx1"/>
                          </a:solidFill>
                        </a:rPr>
                        <a:t>5</a:t>
                      </a:r>
                      <a:endParaRPr lang="en-US" sz="2800" b="1" dirty="0">
                        <a:solidFill>
                          <a:schemeClr val="tx1"/>
                        </a:solidFill>
                      </a:endParaRPr>
                    </a:p>
                  </a:txBody>
                  <a:tcPr/>
                </a:tc>
              </a:tr>
            </a:tbl>
          </a:graphicData>
        </a:graphic>
      </p:graphicFrame>
      <p:pic>
        <p:nvPicPr>
          <p:cNvPr id="9" name="Picture 8"/>
          <p:cNvPicPr>
            <a:picLocks noChangeAspect="1"/>
          </p:cNvPicPr>
          <p:nvPr/>
        </p:nvPicPr>
        <p:blipFill>
          <a:blip r:embed="rId3"/>
          <a:stretch>
            <a:fillRect/>
          </a:stretch>
        </p:blipFill>
        <p:spPr>
          <a:xfrm>
            <a:off x="716008" y="2574169"/>
            <a:ext cx="1042309" cy="1042309"/>
          </a:xfrm>
          <a:prstGeom prst="rect">
            <a:avLst/>
          </a:prstGeom>
        </p:spPr>
      </p:pic>
      <p:pic>
        <p:nvPicPr>
          <p:cNvPr id="18" name="Picture 17"/>
          <p:cNvPicPr>
            <a:picLocks noChangeAspect="1"/>
          </p:cNvPicPr>
          <p:nvPr/>
        </p:nvPicPr>
        <p:blipFill>
          <a:blip r:embed="rId4"/>
          <a:stretch>
            <a:fillRect/>
          </a:stretch>
        </p:blipFill>
        <p:spPr>
          <a:xfrm>
            <a:off x="3038324" y="2581882"/>
            <a:ext cx="1037771" cy="1037771"/>
          </a:xfrm>
          <a:prstGeom prst="rect">
            <a:avLst/>
          </a:prstGeom>
        </p:spPr>
      </p:pic>
      <p:pic>
        <p:nvPicPr>
          <p:cNvPr id="19" name="Picture 18"/>
          <p:cNvPicPr>
            <a:picLocks noChangeAspect="1"/>
          </p:cNvPicPr>
          <p:nvPr/>
        </p:nvPicPr>
        <p:blipFill>
          <a:blip r:embed="rId5"/>
          <a:stretch>
            <a:fillRect/>
          </a:stretch>
        </p:blipFill>
        <p:spPr>
          <a:xfrm>
            <a:off x="4171650" y="2578707"/>
            <a:ext cx="956731" cy="1040946"/>
          </a:xfrm>
          <a:prstGeom prst="rect">
            <a:avLst/>
          </a:prstGeom>
        </p:spPr>
      </p:pic>
      <p:pic>
        <p:nvPicPr>
          <p:cNvPr id="20" name="Picture 19"/>
          <p:cNvPicPr>
            <a:picLocks noChangeAspect="1"/>
          </p:cNvPicPr>
          <p:nvPr/>
        </p:nvPicPr>
        <p:blipFill>
          <a:blip r:embed="rId6"/>
          <a:stretch>
            <a:fillRect/>
          </a:stretch>
        </p:blipFill>
        <p:spPr>
          <a:xfrm>
            <a:off x="1880809" y="2570240"/>
            <a:ext cx="1046238" cy="1046238"/>
          </a:xfrm>
          <a:prstGeom prst="rect">
            <a:avLst/>
          </a:prstGeom>
        </p:spPr>
      </p:pic>
      <p:pic>
        <p:nvPicPr>
          <p:cNvPr id="21" name="Picture 20"/>
          <p:cNvPicPr>
            <a:picLocks noChangeAspect="1"/>
          </p:cNvPicPr>
          <p:nvPr/>
        </p:nvPicPr>
        <p:blipFill>
          <a:blip r:embed="rId7"/>
          <a:stretch>
            <a:fillRect/>
          </a:stretch>
        </p:blipFill>
        <p:spPr>
          <a:xfrm>
            <a:off x="5256591" y="2580672"/>
            <a:ext cx="1038981" cy="1038981"/>
          </a:xfrm>
          <a:prstGeom prst="rect">
            <a:avLst/>
          </a:prstGeom>
        </p:spPr>
      </p:pic>
      <p:pic>
        <p:nvPicPr>
          <p:cNvPr id="22" name="Picture 21"/>
          <p:cNvPicPr>
            <a:picLocks noChangeAspect="1"/>
          </p:cNvPicPr>
          <p:nvPr/>
        </p:nvPicPr>
        <p:blipFill>
          <a:blip r:embed="rId8"/>
          <a:stretch>
            <a:fillRect/>
          </a:stretch>
        </p:blipFill>
        <p:spPr>
          <a:xfrm>
            <a:off x="7258067" y="2929983"/>
            <a:ext cx="701766" cy="701766"/>
          </a:xfrm>
          <a:prstGeom prst="rect">
            <a:avLst/>
          </a:prstGeom>
        </p:spPr>
      </p:pic>
      <p:pic>
        <p:nvPicPr>
          <p:cNvPr id="23" name="Picture 22"/>
          <p:cNvPicPr>
            <a:picLocks noChangeAspect="1"/>
          </p:cNvPicPr>
          <p:nvPr/>
        </p:nvPicPr>
        <p:blipFill>
          <a:blip r:embed="rId3"/>
          <a:stretch>
            <a:fillRect/>
          </a:stretch>
        </p:blipFill>
        <p:spPr>
          <a:xfrm>
            <a:off x="6473021" y="2992362"/>
            <a:ext cx="624116" cy="624116"/>
          </a:xfrm>
          <a:prstGeom prst="rect">
            <a:avLst/>
          </a:prstGeom>
        </p:spPr>
      </p:pic>
      <p:pic>
        <p:nvPicPr>
          <p:cNvPr id="24" name="Picture 23"/>
          <p:cNvPicPr>
            <a:picLocks noChangeAspect="1"/>
          </p:cNvPicPr>
          <p:nvPr/>
        </p:nvPicPr>
        <p:blipFill>
          <a:blip r:embed="rId7"/>
          <a:stretch>
            <a:fillRect/>
          </a:stretch>
        </p:blipFill>
        <p:spPr>
          <a:xfrm>
            <a:off x="8131151" y="2958040"/>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471" y="228602"/>
            <a:ext cx="8754564" cy="1341906"/>
          </a:xfrm>
        </p:spPr>
        <p:txBody>
          <a:bodyPr/>
          <a:lstStyle/>
          <a:p>
            <a:r>
              <a:rPr lang="en-US" sz="4800" b="0" kern="1200" cap="none" spc="-100" baseline="0" dirty="0" smtClean="0">
                <a:ln w="3175">
                  <a:noFill/>
                </a:ln>
                <a:solidFill>
                  <a:schemeClr val="bg1"/>
                </a:solidFill>
              </a:rPr>
              <a:t>Want More?</a:t>
            </a:r>
            <a:r>
              <a:rPr lang="en-US" sz="4800" b="0" kern="1200" cap="none" spc="-100" dirty="0" smtClean="0">
                <a:ln w="3175">
                  <a:noFill/>
                </a:ln>
                <a:solidFill>
                  <a:schemeClr val="bg1"/>
                </a:solidFill>
              </a:rPr>
              <a:t> Download the Labs!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Clone the Labs </a:t>
            </a:r>
            <a:r>
              <a:rPr lang="en-US" dirty="0">
                <a:solidFill>
                  <a:srgbClr val="000000"/>
                </a:solidFill>
              </a:rPr>
              <a:t>repo from </a:t>
            </a:r>
            <a:r>
              <a:rPr lang="en-US" dirty="0">
                <a:solidFill>
                  <a:srgbClr val="800000"/>
                </a:solidFill>
                <a:hlinkClick r:id="rId2"/>
              </a:rPr>
              <a:t>https://github.com/ifandelse/</a:t>
            </a:r>
            <a:r>
              <a:rPr lang="en-US" dirty="0" smtClean="0">
                <a:solidFill>
                  <a:srgbClr val="800000"/>
                </a:solidFill>
                <a:hlinkClick r:id="rId2"/>
              </a:rPr>
              <a:t>HTML5Workshop</a:t>
            </a:r>
            <a:endParaRPr lang="en-US" dirty="0" smtClean="0">
              <a:solidFill>
                <a:srgbClr val="800000"/>
              </a:solidFill>
            </a:endParaRP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hlinkClick r:id="rId3"/>
              </a:rPr>
              <a:t>http://bit.ly/</a:t>
            </a:r>
            <a:r>
              <a:rPr lang="en-US" dirty="0" smtClean="0">
                <a:solidFill>
                  <a:srgbClr val="800000"/>
                </a:solidFill>
                <a:hlinkClick r:id="rId3"/>
              </a:rPr>
              <a:t>1gaNDZn</a:t>
            </a:r>
            <a:r>
              <a:rPr lang="en-US" dirty="0" smtClean="0">
                <a:solidFill>
                  <a:srgbClr val="800000"/>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a:t>
            </a:r>
            <a:r>
              <a:rPr lang="en-US" dirty="0" err="1" smtClean="0">
                <a:solidFill>
                  <a:srgbClr val="000000"/>
                </a:solidFill>
              </a:rPr>
              <a:t>JavaScript_Lab</a:t>
            </a:r>
            <a:r>
              <a:rPr lang="en-US" dirty="0" smtClean="0">
                <a:solidFill>
                  <a:srgbClr val="000000"/>
                </a:solidFill>
              </a:rPr>
              <a:t>”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730043" y="42427"/>
            <a:ext cx="7683914" cy="1378644"/>
          </a:xfrm>
        </p:spPr>
        <p:txBody>
          <a:bodyPr/>
          <a:lstStyle/>
          <a:p>
            <a:pPr algn="ctr"/>
            <a:r>
              <a:rPr lang="en-US" sz="7200" dirty="0" smtClean="0">
                <a:solidFill>
                  <a:srgbClr val="000000">
                    <a:alpha val="99000"/>
                  </a:srgbClr>
                </a:solidFill>
              </a:rPr>
              <a:t>Questions?</a:t>
            </a:r>
            <a:endParaRPr lang="en-US" sz="7200" dirty="0">
              <a:solidFill>
                <a:srgbClr val="000000">
                  <a:alpha val="99000"/>
                </a:srgbClr>
              </a:solidFill>
            </a:endParaRPr>
          </a:p>
        </p:txBody>
      </p:sp>
      <p:pic>
        <p:nvPicPr>
          <p:cNvPr id="2" name="Picture 1"/>
          <p:cNvPicPr>
            <a:picLocks noChangeAspect="1"/>
          </p:cNvPicPr>
          <p:nvPr/>
        </p:nvPicPr>
        <p:blipFill>
          <a:blip r:embed="rId2"/>
          <a:stretch>
            <a:fillRect/>
          </a:stretch>
        </p:blipFill>
        <p:spPr>
          <a:xfrm>
            <a:off x="184620" y="1716852"/>
            <a:ext cx="8774761" cy="3424297"/>
          </a:xfrm>
          <a:prstGeom prst="rect">
            <a:avLst/>
          </a:prstGeom>
        </p:spPr>
      </p:pic>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75700207"/>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2800" b="1" dirty="0" smtClean="0">
                          <a:solidFill>
                            <a:srgbClr val="000000"/>
                          </a:solidFill>
                        </a:rPr>
                        <a:t>10</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3"/>
          <a:stretch>
            <a:fillRect/>
          </a:stretch>
        </p:blipFill>
        <p:spPr>
          <a:xfrm>
            <a:off x="716008" y="2574169"/>
            <a:ext cx="1042309" cy="1042309"/>
          </a:xfrm>
          <a:prstGeom prst="rect">
            <a:avLst/>
          </a:prstGeom>
        </p:spPr>
      </p:pic>
      <p:pic>
        <p:nvPicPr>
          <p:cNvPr id="18" name="Picture 17"/>
          <p:cNvPicPr>
            <a:picLocks noChangeAspect="1"/>
          </p:cNvPicPr>
          <p:nvPr/>
        </p:nvPicPr>
        <p:blipFill>
          <a:blip r:embed="rId4"/>
          <a:stretch>
            <a:fillRect/>
          </a:stretch>
        </p:blipFill>
        <p:spPr>
          <a:xfrm>
            <a:off x="3038324" y="2581882"/>
            <a:ext cx="1037771" cy="1037771"/>
          </a:xfrm>
          <a:prstGeom prst="rect">
            <a:avLst/>
          </a:prstGeom>
        </p:spPr>
      </p:pic>
      <p:pic>
        <p:nvPicPr>
          <p:cNvPr id="19" name="Picture 18"/>
          <p:cNvPicPr>
            <a:picLocks noChangeAspect="1"/>
          </p:cNvPicPr>
          <p:nvPr/>
        </p:nvPicPr>
        <p:blipFill>
          <a:blip r:embed="rId5"/>
          <a:stretch>
            <a:fillRect/>
          </a:stretch>
        </p:blipFill>
        <p:spPr>
          <a:xfrm>
            <a:off x="4171650" y="2578707"/>
            <a:ext cx="956731" cy="1040946"/>
          </a:xfrm>
          <a:prstGeom prst="rect">
            <a:avLst/>
          </a:prstGeom>
        </p:spPr>
      </p:pic>
      <p:pic>
        <p:nvPicPr>
          <p:cNvPr id="20" name="Picture 19"/>
          <p:cNvPicPr>
            <a:picLocks noChangeAspect="1"/>
          </p:cNvPicPr>
          <p:nvPr/>
        </p:nvPicPr>
        <p:blipFill>
          <a:blip r:embed="rId6"/>
          <a:stretch>
            <a:fillRect/>
          </a:stretch>
        </p:blipFill>
        <p:spPr>
          <a:xfrm>
            <a:off x="1880809" y="2570240"/>
            <a:ext cx="1046238" cy="1046238"/>
          </a:xfrm>
          <a:prstGeom prst="rect">
            <a:avLst/>
          </a:prstGeom>
        </p:spPr>
      </p:pic>
      <p:pic>
        <p:nvPicPr>
          <p:cNvPr id="21" name="Picture 20"/>
          <p:cNvPicPr>
            <a:picLocks noChangeAspect="1"/>
          </p:cNvPicPr>
          <p:nvPr/>
        </p:nvPicPr>
        <p:blipFill>
          <a:blip r:embed="rId7"/>
          <a:stretch>
            <a:fillRect/>
          </a:stretch>
        </p:blipFill>
        <p:spPr>
          <a:xfrm>
            <a:off x="5256591" y="2580672"/>
            <a:ext cx="1038981" cy="1038981"/>
          </a:xfrm>
          <a:prstGeom prst="rect">
            <a:avLst/>
          </a:prstGeom>
        </p:spPr>
      </p:pic>
      <p:pic>
        <p:nvPicPr>
          <p:cNvPr id="22" name="Picture 21"/>
          <p:cNvPicPr>
            <a:picLocks noChangeAspect="1"/>
          </p:cNvPicPr>
          <p:nvPr/>
        </p:nvPicPr>
        <p:blipFill>
          <a:blip r:embed="rId8"/>
          <a:stretch>
            <a:fillRect/>
          </a:stretch>
        </p:blipFill>
        <p:spPr>
          <a:xfrm>
            <a:off x="7027332" y="2914712"/>
            <a:ext cx="701766" cy="701766"/>
          </a:xfrm>
          <a:prstGeom prst="rect">
            <a:avLst/>
          </a:prstGeom>
        </p:spPr>
      </p:pic>
      <p:pic>
        <p:nvPicPr>
          <p:cNvPr id="23" name="Picture 22"/>
          <p:cNvPicPr>
            <a:picLocks noChangeAspect="1"/>
          </p:cNvPicPr>
          <p:nvPr/>
        </p:nvPicPr>
        <p:blipFill>
          <a:blip r:embed="rId3"/>
          <a:stretch>
            <a:fillRect/>
          </a:stretch>
        </p:blipFill>
        <p:spPr>
          <a:xfrm>
            <a:off x="6366931" y="2992362"/>
            <a:ext cx="624116" cy="624116"/>
          </a:xfrm>
          <a:prstGeom prst="rect">
            <a:avLst/>
          </a:prstGeom>
        </p:spPr>
      </p:pic>
      <p:pic>
        <p:nvPicPr>
          <p:cNvPr id="24" name="Picture 23"/>
          <p:cNvPicPr>
            <a:picLocks noChangeAspect="1"/>
          </p:cNvPicPr>
          <p:nvPr/>
        </p:nvPicPr>
        <p:blipFill>
          <a:blip r:embed="rId7"/>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21441</TotalTime>
  <Words>2239</Words>
  <Application>Microsoft Macintosh PowerPoint</Application>
  <PresentationFormat>On-screen Show (4:3)</PresentationFormat>
  <Paragraphs>330</Paragraphs>
  <Slides>37</Slides>
  <Notes>24</Notes>
  <HiddenSlides>0</HiddenSlides>
  <MMClips>1</MMClips>
  <ScaleCrop>false</ScaleCrop>
  <HeadingPairs>
    <vt:vector size="4" baseType="variant">
      <vt:variant>
        <vt:lpstr>Theme</vt:lpstr>
      </vt:variant>
      <vt:variant>
        <vt:i4>10</vt:i4>
      </vt:variant>
      <vt:variant>
        <vt:lpstr>Slide Titles</vt:lpstr>
      </vt:variant>
      <vt:variant>
        <vt:i4>37</vt:i4>
      </vt:variant>
    </vt:vector>
  </HeadingPairs>
  <TitlesOfParts>
    <vt:vector size="47"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Agenda</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 &amp; IndexedDB</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Want More? Download the Labs!</vt:lpstr>
      <vt:lpstr>PowerPoint Presentation</vt:lpstr>
    </vt:vector>
  </TitlesOfParts>
  <Manager/>
  <Company>Microsoft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Brandon Satrom</dc:creator>
  <cp:keywords/>
  <dc:description/>
  <cp:lastModifiedBy>Jim</cp:lastModifiedBy>
  <cp:revision>131</cp:revision>
  <dcterms:created xsi:type="dcterms:W3CDTF">2012-01-03T16:41:51Z</dcterms:created>
  <dcterms:modified xsi:type="dcterms:W3CDTF">2014-01-05T16:59:51Z</dcterms:modified>
  <cp:category/>
</cp:coreProperties>
</file>